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DC0"/>
    <a:srgbClr val="9D0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30723" name="Picture 3" descr="D:\FRONTPAGE THEMES\NATURE\ANABN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DE6B2444-EFA0-4905-A7C8-3D059A39BA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1C47A-66F5-4601-B096-0238E15F32A5}" type="slidenum">
              <a:rPr lang="ru-RU"/>
              <a:pPr/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1467204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E0008-76BC-40FD-8701-090BAE2991E7}" type="slidenum">
              <a:rPr lang="ru-RU"/>
              <a:pPr/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107187514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7AA73-C14C-4FC9-B64B-F58BFA96F3C6}" type="slidenum">
              <a:rPr lang="ru-RU"/>
              <a:pPr/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73511894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59752-D340-48C6-89EE-CE0BCC90D349}" type="slidenum">
              <a:rPr lang="ru-RU"/>
              <a:pPr/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994689564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F709C-06B9-4163-8B95-412AC9545ED6}" type="slidenum">
              <a:rPr lang="ru-RU"/>
              <a:pPr/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323291741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6E938-B696-4F58-952C-E10FF243FE55}" type="slidenum">
              <a:rPr lang="ru-RU"/>
              <a:pPr/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235622795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4A3F-3B0E-4E6F-BB99-000BAB3CDF82}" type="slidenum">
              <a:rPr lang="ru-RU"/>
              <a:pPr/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1749109735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4FFDD-B9D9-4236-8C95-7548A4DA5EE2}" type="slidenum">
              <a:rPr lang="ru-RU"/>
              <a:pPr/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3916249352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86168-DBD7-4349-BC6C-F8E5B28D71B8}" type="slidenum">
              <a:rPr lang="ru-RU"/>
              <a:pPr/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609391042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12D35-209F-4965-A06B-275B9BEF5D49}" type="slidenum">
              <a:rPr lang="ru-RU"/>
              <a:pPr/>
              <a:t>‹#›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3786722439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00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01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pic>
        <p:nvPicPr>
          <p:cNvPr id="29705" name="Picture 9" descr="C:\Wendy\anabnr2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fld id="{C9605C10-8CD8-4E23-A396-5F333487655F}" type="slidenum">
              <a:rPr lang="ru-RU"/>
              <a:pPr/>
              <a:t>‹#›</a:t>
            </a:fld>
            <a:endParaRPr lang="ru-RU" sz="1400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____Microsoft_Word1.docx"/><Relationship Id="rId5" Type="http://schemas.openxmlformats.org/officeDocument/2006/relationships/oleObject" Target="../embeddings/oleObject1.bin"/><Relationship Id="rId4" Type="http://schemas.openxmlformats.org/officeDocument/2006/relationships/hyperlink" Target="file:///D:\&#1050;&#1091;&#1088;&#1089;&#1099;_Intel_2007\&#1055;&#1088;&#1086;&#1077;&#1082;&#1090;_&#1063;&#1080;&#1089;&#1083;&#1086;&#1074;&#1110;_&#1089;&#1080;&#1089;&#1090;&#1077;&#1084;&#1080;\metod_komplex\&#1055;&#1083;&#1072;&#1085;_&#1087;&#1088;&#1086;&#1077;&#1082;&#1090;&#1091;\&#1055;&#1083;&#1072;&#1085;.docx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eferat.ru/" TargetMode="External"/><Relationship Id="rId2" Type="http://schemas.openxmlformats.org/officeDocument/2006/relationships/hyperlink" Target="http://www.math.kemsu.ru/" TargetMode="Externa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hyperlink" Target="http://circ.mgpu.ru/" TargetMode="External"/><Relationship Id="rId4" Type="http://schemas.openxmlformats.org/officeDocument/2006/relationships/hyperlink" Target="http://www.elib.uriit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instr.doc" TargetMode="Externa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instr.doc" TargetMode="Externa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323528" y="332656"/>
            <a:ext cx="8640960" cy="166382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773"/>
              </a:avLst>
            </a:prstTxWarp>
          </a:bodyPr>
          <a:lstStyle/>
          <a:p>
            <a:pPr algn="ctr"/>
            <a:r>
              <a:rPr lang="ru-RU" sz="3600" kern="10" dirty="0" err="1" smtClean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Різноманітність</a:t>
            </a:r>
            <a:r>
              <a:rPr lang="ru-RU" sz="3600" kern="10" dirty="0" smtClean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</a:t>
            </a:r>
          </a:p>
          <a:p>
            <a:pPr algn="ctr"/>
            <a:r>
              <a:rPr lang="ru-RU" sz="3600" kern="10" dirty="0" err="1" smtClean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числових</a:t>
            </a:r>
            <a:r>
              <a:rPr lang="ru-RU" sz="3600" kern="10" dirty="0" smtClean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систем</a:t>
            </a:r>
            <a:endParaRPr lang="ru-RU" sz="3600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pic>
        <p:nvPicPr>
          <p:cNvPr id="28678" name="Picture 6" descr="C:\WINDOWS.000\Рабочий стол\Portfolio_Popova_Ludmila\dopomigni_materialy\Sistemy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71800"/>
            <a:ext cx="4343400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Объект 4">
            <a:hlinkClick r:id="rId4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299303"/>
              </p:ext>
            </p:extLst>
          </p:nvPr>
        </p:nvGraphicFramePr>
        <p:xfrm>
          <a:off x="179512" y="4470400"/>
          <a:ext cx="2195264" cy="1852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Документ" showAsIcon="1" r:id="rId6" imgW="914400" imgH="771480" progId="Word.Document.12">
                  <p:embed/>
                </p:oleObj>
              </mc:Choice>
              <mc:Fallback>
                <p:oleObj name="Документ" showAsIcon="1" r:id="rId6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9512" y="4470400"/>
                        <a:ext cx="2195264" cy="1852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914400" y="2057400"/>
            <a:ext cx="7772400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772400" cy="1295400"/>
          </a:xfrm>
        </p:spPr>
        <p:txBody>
          <a:bodyPr/>
          <a:lstStyle/>
          <a:p>
            <a:pPr algn="ctr"/>
            <a:r>
              <a:rPr lang="uk-UA" b="1">
                <a:solidFill>
                  <a:srgbClr val="FECDC0"/>
                </a:solidFill>
                <a:latin typeface="Arial" charset="0"/>
              </a:rPr>
              <a:t>Рекомендовані джерела інформації:</a:t>
            </a:r>
            <a:endParaRPr lang="ru-RU" b="1">
              <a:solidFill>
                <a:srgbClr val="FECDC0"/>
              </a:solidFill>
              <a:latin typeface="Arial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990600" y="2286000"/>
            <a:ext cx="7543800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kumimoji="0" lang="uk-UA" sz="2800" b="1" i="1">
                <a:solidFill>
                  <a:srgbClr val="134931"/>
                </a:solidFill>
                <a:cs typeface="Times New Roman" pitchFamily="18" charset="0"/>
              </a:rPr>
              <a:t>  </a:t>
            </a:r>
            <a:r>
              <a:rPr kumimoji="0" lang="uk-UA" b="1" i="1">
                <a:solidFill>
                  <a:srgbClr val="134931"/>
                </a:solidFill>
                <a:latin typeface="Arial" charset="0"/>
                <a:cs typeface="Arial" charset="0"/>
              </a:rPr>
              <a:t>Ларин С. В. Числовые системы. – М.: Академия, 2001. –160 с.</a:t>
            </a:r>
            <a:endParaRPr kumimoji="0" lang="en-US" b="1" i="1">
              <a:solidFill>
                <a:schemeClr val="hlink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kumimoji="0" lang="uk-UA" b="1" i="1">
                <a:solidFill>
                  <a:srgbClr val="134931"/>
                </a:solidFill>
                <a:cs typeface="Times New Roman" pitchFamily="18" charset="0"/>
              </a:rPr>
              <a:t> </a:t>
            </a:r>
            <a:r>
              <a:rPr kumimoji="0" lang="ru-RU" b="1" i="1">
                <a:solidFill>
                  <a:srgbClr val="134931"/>
                </a:solidFill>
                <a:latin typeface="Arial" charset="0"/>
                <a:cs typeface="Arial" charset="0"/>
              </a:rPr>
              <a:t>Фомин С. В. Системы счисления. – М.: Наука, 1987. – 48 с.</a:t>
            </a:r>
            <a:endParaRPr kumimoji="0" lang="uk-UA" b="1" i="1">
              <a:solidFill>
                <a:schemeClr val="hlink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kumimoji="0" lang="en-US" b="1" i="1">
                <a:solidFill>
                  <a:schemeClr val="hlink"/>
                </a:solidFill>
                <a:latin typeface="Arial" charset="0"/>
                <a:hlinkClick r:id="rId2"/>
              </a:rPr>
              <a:t>www.math.kemsu.ru</a:t>
            </a:r>
            <a:r>
              <a:rPr kumimoji="0" lang="en-US" b="1" i="1">
                <a:solidFill>
                  <a:schemeClr val="hlink"/>
                </a:solidFill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kumimoji="0" lang="en-US" b="1" i="1">
                <a:solidFill>
                  <a:schemeClr val="hlink"/>
                </a:solidFill>
                <a:latin typeface="Arial" charset="0"/>
                <a:hlinkClick r:id="rId3"/>
              </a:rPr>
              <a:t>www.areferat.ru</a:t>
            </a:r>
            <a:r>
              <a:rPr kumimoji="0" lang="en-US" b="1" i="1">
                <a:solidFill>
                  <a:schemeClr val="hlink"/>
                </a:solidFill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kumimoji="0" lang="en-US" b="1" i="1" u="sng">
                <a:solidFill>
                  <a:schemeClr val="hlink"/>
                </a:solidFill>
                <a:latin typeface="Arial" charset="0"/>
                <a:hlinkClick r:id="rId4"/>
              </a:rPr>
              <a:t>www.elib.uriit.ru</a:t>
            </a:r>
            <a:r>
              <a:rPr kumimoji="0" lang="en-US" b="1" i="1" u="sng">
                <a:solidFill>
                  <a:schemeClr val="hlink"/>
                </a:solidFill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kumimoji="0" lang="en-US" b="1" i="1" u="sng">
                <a:solidFill>
                  <a:srgbClr val="000000"/>
                </a:solidFill>
                <a:latin typeface="Arial" charset="0"/>
                <a:cs typeface="Times New Roman" pitchFamily="18" charset="0"/>
                <a:hlinkClick r:id="rId5"/>
              </a:rPr>
              <a:t>circ</a:t>
            </a:r>
            <a:r>
              <a:rPr kumimoji="0" lang="uk-UA" b="1" i="1" u="sng">
                <a:solidFill>
                  <a:srgbClr val="000000"/>
                </a:solidFill>
                <a:latin typeface="Arial" charset="0"/>
                <a:cs typeface="Times New Roman" pitchFamily="18" charset="0"/>
                <a:hlinkClick r:id="rId5"/>
              </a:rPr>
              <a:t>.</a:t>
            </a:r>
            <a:r>
              <a:rPr kumimoji="0" lang="en-US" b="1" i="1" u="sng">
                <a:solidFill>
                  <a:srgbClr val="000000"/>
                </a:solidFill>
                <a:latin typeface="Arial" charset="0"/>
                <a:cs typeface="Times New Roman" pitchFamily="18" charset="0"/>
                <a:hlinkClick r:id="rId5"/>
              </a:rPr>
              <a:t>mgpu</a:t>
            </a:r>
            <a:r>
              <a:rPr kumimoji="0" lang="uk-UA" b="1" i="1" u="sng">
                <a:solidFill>
                  <a:srgbClr val="000000"/>
                </a:solidFill>
                <a:latin typeface="Arial" charset="0"/>
                <a:cs typeface="Times New Roman" pitchFamily="18" charset="0"/>
                <a:hlinkClick r:id="rId5"/>
              </a:rPr>
              <a:t>.</a:t>
            </a:r>
            <a:r>
              <a:rPr kumimoji="0" lang="en-US" b="1" i="1" u="sng">
                <a:solidFill>
                  <a:srgbClr val="000000"/>
                </a:solidFill>
                <a:latin typeface="Arial" charset="0"/>
                <a:cs typeface="Times New Roman" pitchFamily="18" charset="0"/>
                <a:hlinkClick r:id="rId5"/>
              </a:rPr>
              <a:t>ru</a:t>
            </a:r>
            <a:r>
              <a:rPr kumimoji="0" lang="ru-RU" b="1" i="1" u="sng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648200" y="64008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i="1">
                <a:hlinkClick r:id="rId6" action="ppaction://hlinksldjump"/>
              </a:rPr>
              <a:t>Повернутись до завдання</a:t>
            </a:r>
            <a:endParaRPr lang="ru-RU" i="1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791200" y="6400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>
                <a:solidFill>
                  <a:srgbClr val="FECDC0"/>
                </a:solidFill>
                <a:latin typeface="Arial" charset="0"/>
              </a:rPr>
              <a:t>Проведемо дослідження, щоб з'ясувати :</a:t>
            </a:r>
            <a:endParaRPr lang="ru-RU" sz="3200" b="1" dirty="0">
              <a:solidFill>
                <a:srgbClr val="FECDC0"/>
              </a:solidFill>
              <a:latin typeface="Arial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uk-UA" dirty="0">
                <a:latin typeface="Arial" charset="0"/>
                <a:cs typeface="Arial" charset="0"/>
              </a:rPr>
              <a:t>1. Як рахували наші предки?</a:t>
            </a:r>
            <a:endParaRPr lang="en-US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uk-UA" dirty="0">
                <a:latin typeface="Arial" charset="0"/>
                <a:cs typeface="Arial" charset="0"/>
              </a:rPr>
              <a:t>2. Чи потрібні нам знання про числові системи?</a:t>
            </a:r>
            <a:endParaRPr lang="en-US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uk-UA" dirty="0">
                <a:latin typeface="Arial" charset="0"/>
                <a:cs typeface="Arial" charset="0"/>
              </a:rPr>
              <a:t>3. Які переваги двійкової числової системи?</a:t>
            </a:r>
            <a:endParaRPr lang="en-US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uk-UA" dirty="0">
                <a:latin typeface="Arial" charset="0"/>
                <a:cs typeface="Arial" charset="0"/>
              </a:rPr>
              <a:t>4. Яка числова система </a:t>
            </a:r>
            <a:r>
              <a:rPr lang="uk-UA" dirty="0" err="1">
                <a:latin typeface="Arial" charset="0"/>
                <a:cs typeface="Arial" charset="0"/>
              </a:rPr>
              <a:t>найекономічніша</a:t>
            </a:r>
            <a:r>
              <a:rPr lang="uk-UA" dirty="0">
                <a:latin typeface="Arial" charset="0"/>
                <a:cs typeface="Arial" charset="0"/>
              </a:rPr>
              <a:t>?</a:t>
            </a:r>
            <a:r>
              <a:rPr lang="ru-RU" dirty="0"/>
              <a:t> </a:t>
            </a:r>
          </a:p>
        </p:txBody>
      </p:sp>
      <p:pic>
        <p:nvPicPr>
          <p:cNvPr id="31748" name="Picture 4" descr="C:\Program Files\Common Files\Microsoft Shared\Clipart\cagcat50\BS00559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05400"/>
            <a:ext cx="2667000" cy="15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ECDC0"/>
                </a:solidFill>
                <a:latin typeface="Arial" charset="0"/>
              </a:rPr>
              <a:t>Наша мета:</a:t>
            </a:r>
            <a:endParaRPr lang="ru-RU" b="1" dirty="0">
              <a:solidFill>
                <a:srgbClr val="FECDC0"/>
              </a:solidFill>
              <a:latin typeface="Arial" charset="0"/>
            </a:endParaRP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>
                <a:latin typeface="Arial" charset="0"/>
                <a:cs typeface="Arial" charset="0"/>
              </a:rPr>
              <a:t>1. Розширити </a:t>
            </a:r>
            <a:r>
              <a:rPr lang="uk-UA" b="1" dirty="0">
                <a:latin typeface="Arial" charset="0"/>
                <a:cs typeface="Arial" charset="0"/>
              </a:rPr>
              <a:t>та поглибити знання про числові системи.</a:t>
            </a:r>
            <a:endParaRPr lang="uk-UA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Arial" charset="0"/>
                <a:cs typeface="Arial" charset="0"/>
              </a:rPr>
              <a:t>2. Розвивати </a:t>
            </a:r>
            <a:r>
              <a:rPr lang="uk-UA" b="1" dirty="0">
                <a:latin typeface="Arial" charset="0"/>
                <a:cs typeface="Arial" charset="0"/>
              </a:rPr>
              <a:t>уміння виступати перед аудиторією, структурувати свою доповідь, чітко формулювати свої думки, вміння посилатися на використані ресурси.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772400" cy="838200"/>
          </a:xfrm>
        </p:spPr>
        <p:txBody>
          <a:bodyPr/>
          <a:lstStyle/>
          <a:p>
            <a:pPr algn="ctr"/>
            <a:r>
              <a:rPr lang="uk-UA" sz="3200" b="1">
                <a:solidFill>
                  <a:srgbClr val="FECDC0"/>
                </a:solidFill>
                <a:latin typeface="Arial" charset="0"/>
              </a:rPr>
              <a:t>Об'єднаємось у три групи, кожна з яких дослідить:</a:t>
            </a:r>
            <a:endParaRPr lang="ru-RU" sz="3200" b="1">
              <a:solidFill>
                <a:srgbClr val="FECDC0"/>
              </a:solidFill>
              <a:latin typeface="Arial" charset="0"/>
            </a:endParaRP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724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800" u="sng">
                <a:latin typeface="Arial" charset="0"/>
                <a:cs typeface="Arial" charset="0"/>
              </a:rPr>
              <a:t>Група істориків</a:t>
            </a:r>
            <a:r>
              <a:rPr lang="uk-UA" sz="2800">
                <a:latin typeface="Arial" charset="0"/>
                <a:cs typeface="Arial" charset="0"/>
              </a:rPr>
              <a:t>. Відголоси різних числових систем. </a:t>
            </a:r>
            <a:endParaRPr lang="uk-UA" sz="2800">
              <a:latin typeface="Arial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uk-UA" sz="2800">
              <a:latin typeface="Arial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uk-UA" sz="2800" u="sng">
                <a:latin typeface="Arial" charset="0"/>
                <a:cs typeface="Arial" charset="0"/>
              </a:rPr>
              <a:t>Група науковців</a:t>
            </a:r>
            <a:r>
              <a:rPr lang="uk-UA" sz="2800">
                <a:latin typeface="Arial" charset="0"/>
                <a:cs typeface="Arial" charset="0"/>
              </a:rPr>
              <a:t>. Види числових систем. </a:t>
            </a:r>
            <a:endParaRPr lang="uk-UA" sz="2800">
              <a:latin typeface="Arial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uk-UA" sz="2800">
              <a:latin typeface="Arial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uk-UA" sz="2800">
              <a:latin typeface="Arial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uk-UA" sz="2800" u="sng">
                <a:latin typeface="Arial" charset="0"/>
                <a:cs typeface="Arial" charset="0"/>
              </a:rPr>
              <a:t>Група аналітиків</a:t>
            </a:r>
            <a:r>
              <a:rPr lang="uk-UA" sz="2800">
                <a:latin typeface="Arial" charset="0"/>
                <a:cs typeface="Arial" charset="0"/>
              </a:rPr>
              <a:t>. Переваги двійкової числової системи та пошук найекномічнішої системи. </a:t>
            </a:r>
            <a:endParaRPr lang="uk-UA" sz="2800">
              <a:latin typeface="Arial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uk-UA" sz="2800">
                <a:latin typeface="Arial" charset="0"/>
              </a:rPr>
              <a:t>      </a:t>
            </a:r>
            <a:endParaRPr lang="ru-RU" sz="2800"/>
          </a:p>
        </p:txBody>
      </p:sp>
      <p:pic>
        <p:nvPicPr>
          <p:cNvPr id="32772" name="Picture 1028" descr="C:\Program Files\Common Files\Microsoft Shared\Clipart\cagcat50\BD06662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828800"/>
            <a:ext cx="1447800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3" name="Picture 1029" descr="C:\Program Files\Common Files\Microsoft Shared\Clipart\cagcat50\PE01846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429000"/>
            <a:ext cx="25146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4" name="Picture 1030" descr="C:\Program Files\Common Files\Microsoft Shared\Clipart\cagcat50\BS02064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145088"/>
            <a:ext cx="1720850" cy="17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772400" cy="762000"/>
          </a:xfrm>
        </p:spPr>
        <p:txBody>
          <a:bodyPr/>
          <a:lstStyle/>
          <a:p>
            <a:pPr algn="ctr"/>
            <a:r>
              <a:rPr lang="uk-UA" sz="3200" b="1">
                <a:solidFill>
                  <a:srgbClr val="FECDC0"/>
                </a:solidFill>
                <a:latin typeface="Arial" charset="0"/>
              </a:rPr>
              <a:t>Завдання для І групи:</a:t>
            </a:r>
            <a:endParaRPr lang="ru-RU" sz="3200" b="1">
              <a:solidFill>
                <a:srgbClr val="FECDC0"/>
              </a:solidFill>
              <a:latin typeface="Arial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590800" y="1600200"/>
            <a:ext cx="624840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uk-UA" sz="2800">
                <a:latin typeface="Arial" charset="0"/>
                <a:cs typeface="Arial" charset="0"/>
              </a:rPr>
              <a:t>Здійсн</a:t>
            </a:r>
            <a:r>
              <a:rPr lang="uk-UA" sz="2800">
                <a:latin typeface="Arial" charset="0"/>
              </a:rPr>
              <a:t>ити </a:t>
            </a:r>
            <a:r>
              <a:rPr lang="uk-UA" sz="2800">
                <a:latin typeface="Arial" charset="0"/>
                <a:cs typeface="Arial" charset="0"/>
              </a:rPr>
              <a:t>пошук, аналіз та систематизацію</a:t>
            </a:r>
            <a:r>
              <a:rPr lang="uk-UA" sz="2800">
                <a:latin typeface="Arial" charset="0"/>
              </a:rPr>
              <a:t> </a:t>
            </a:r>
            <a:r>
              <a:rPr lang="uk-UA" sz="2800">
                <a:latin typeface="Arial" charset="0"/>
                <a:cs typeface="Arial" charset="0"/>
              </a:rPr>
              <a:t>матеріалу, використовуючи мережу  Інтернет та додаткову літературу</a:t>
            </a:r>
            <a:r>
              <a:rPr lang="uk-UA" sz="2800">
                <a:latin typeface="Arial" charset="0"/>
              </a:rPr>
              <a:t>, </a:t>
            </a:r>
            <a:r>
              <a:rPr lang="uk-UA" sz="2800">
                <a:latin typeface="Arial" charset="0"/>
                <a:cs typeface="Arial" charset="0"/>
              </a:rPr>
              <a:t>дослідити числові системи, якими користувались наші предки та знайти відголоси цих систем у сучасному житті. Результат роботи представити у вигляді мультимедійної презентації.</a:t>
            </a:r>
            <a:endParaRPr lang="en-US" sz="280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800"/>
          </a:p>
        </p:txBody>
      </p:sp>
      <p:pic>
        <p:nvPicPr>
          <p:cNvPr id="34822" name="Picture 6" descr="C:\Program Files\Common Files\Microsoft Shared\Clipart\cagcat50\BD06662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1447800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295400" y="61722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>
                <a:solidFill>
                  <a:schemeClr val="folHlink"/>
                </a:solidFill>
                <a:hlinkClick r:id="rId3"/>
              </a:rPr>
              <a:t>Як шукати інформацію в Інтернет?</a:t>
            </a:r>
            <a:endParaRPr lang="ru-RU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838200"/>
            <a:ext cx="6705600" cy="990600"/>
          </a:xfrm>
        </p:spPr>
        <p:txBody>
          <a:bodyPr/>
          <a:lstStyle/>
          <a:p>
            <a:pPr algn="ctr"/>
            <a:r>
              <a:rPr lang="uk-UA" sz="3200" b="1">
                <a:solidFill>
                  <a:srgbClr val="FECDC0"/>
                </a:solidFill>
                <a:latin typeface="Arial" charset="0"/>
              </a:rPr>
              <a:t>Завдання для ІІ групи:</a:t>
            </a:r>
            <a:r>
              <a:rPr lang="ru-RU" sz="3200" b="1">
                <a:solidFill>
                  <a:srgbClr val="FECDC0"/>
                </a:solidFill>
                <a:latin typeface="Arial" charset="0"/>
              </a:rPr>
              <a:t/>
            </a:r>
            <a:br>
              <a:rPr lang="ru-RU" sz="3200" b="1">
                <a:solidFill>
                  <a:srgbClr val="FECDC0"/>
                </a:solidFill>
                <a:latin typeface="Arial" charset="0"/>
              </a:rPr>
            </a:br>
            <a:endParaRPr lang="ru-RU" sz="3200" b="1">
              <a:solidFill>
                <a:srgbClr val="FECDC0"/>
              </a:solidFill>
              <a:latin typeface="Arial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066800" y="2362200"/>
            <a:ext cx="76200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uk-UA" sz="2800" dirty="0">
                <a:latin typeface="Arial" charset="0"/>
                <a:cs typeface="Arial" charset="0"/>
              </a:rPr>
              <a:t>Здійсн</a:t>
            </a:r>
            <a:r>
              <a:rPr lang="uk-UA" sz="2800" dirty="0">
                <a:latin typeface="Arial" charset="0"/>
              </a:rPr>
              <a:t>ити</a:t>
            </a:r>
            <a:r>
              <a:rPr lang="uk-UA" sz="2800" dirty="0">
                <a:latin typeface="Arial" charset="0"/>
                <a:cs typeface="Arial" charset="0"/>
              </a:rPr>
              <a:t> пошук, аналіз та систематизацію матеріалу, використовуючи мережу  Інтернет та додаткову літературу</a:t>
            </a:r>
            <a:r>
              <a:rPr lang="uk-UA" sz="2800" dirty="0">
                <a:latin typeface="Arial" charset="0"/>
              </a:rPr>
              <a:t>, </a:t>
            </a:r>
            <a:r>
              <a:rPr lang="uk-UA" sz="2800" dirty="0">
                <a:latin typeface="Arial" charset="0"/>
                <a:cs typeface="Arial" charset="0"/>
              </a:rPr>
              <a:t> дослідити питання про види числових систем і представити результати роботи </a:t>
            </a:r>
            <a:r>
              <a:rPr lang="uk-UA" sz="2800" dirty="0" smtClean="0">
                <a:latin typeface="Arial" charset="0"/>
                <a:cs typeface="Arial" charset="0"/>
              </a:rPr>
              <a:t>на веб-сайті класу.</a:t>
            </a:r>
            <a:endParaRPr lang="en-US" sz="2800" dirty="0">
              <a:latin typeface="Arial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800" dirty="0">
              <a:latin typeface="Arial" charset="0"/>
            </a:endParaRPr>
          </a:p>
        </p:txBody>
      </p:sp>
      <p:pic>
        <p:nvPicPr>
          <p:cNvPr id="35844" name="Picture 4" descr="C:\Program Files\Common Files\Microsoft Shared\Clipart\cagcat50\PE01846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25146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295400" y="61722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>
                <a:solidFill>
                  <a:schemeClr val="folHlink"/>
                </a:solidFill>
                <a:hlinkClick r:id="rId3"/>
              </a:rPr>
              <a:t>Як шукати інформацію в Інтернет?</a:t>
            </a:r>
            <a:endParaRPr lang="ru-RU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685800"/>
            <a:ext cx="6172200" cy="1143000"/>
          </a:xfrm>
        </p:spPr>
        <p:txBody>
          <a:bodyPr/>
          <a:lstStyle/>
          <a:p>
            <a:pPr algn="ctr"/>
            <a:r>
              <a:rPr lang="uk-UA" sz="3200" b="1">
                <a:solidFill>
                  <a:srgbClr val="FECDC0"/>
                </a:solidFill>
                <a:latin typeface="Arial" charset="0"/>
              </a:rPr>
              <a:t>Завдання для ІІІ групи:</a:t>
            </a:r>
            <a:endParaRPr lang="ru-RU" sz="3200" b="1">
              <a:solidFill>
                <a:srgbClr val="FECDC0"/>
              </a:solidFill>
              <a:latin typeface="Arial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143000" y="2438400"/>
            <a:ext cx="7620000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uk-UA" sz="2800">
                <a:latin typeface="Arial" charset="0"/>
                <a:cs typeface="Arial" charset="0"/>
              </a:rPr>
              <a:t>Шляхом проведення аналітичних розрахунків здійсн</a:t>
            </a:r>
            <a:r>
              <a:rPr lang="uk-UA" sz="2800">
                <a:latin typeface="Arial" charset="0"/>
              </a:rPr>
              <a:t>ити</a:t>
            </a:r>
            <a:r>
              <a:rPr lang="uk-UA" sz="2800">
                <a:latin typeface="Arial" charset="0"/>
                <a:cs typeface="Arial" charset="0"/>
              </a:rPr>
              <a:t> пошук найекономічнішої числової системи, унаочн</a:t>
            </a:r>
            <a:r>
              <a:rPr lang="uk-UA" sz="2800">
                <a:latin typeface="Arial" charset="0"/>
              </a:rPr>
              <a:t>ити</a:t>
            </a:r>
            <a:r>
              <a:rPr lang="uk-UA" sz="2800">
                <a:latin typeface="Arial" charset="0"/>
                <a:cs typeface="Arial" charset="0"/>
              </a:rPr>
              <a:t> результати своєї роботи за допомогою діаграми; </a:t>
            </a:r>
            <a:r>
              <a:rPr lang="uk-UA" sz="2800">
                <a:latin typeface="Arial" charset="0"/>
              </a:rPr>
              <a:t>про</a:t>
            </a:r>
            <a:r>
              <a:rPr lang="uk-UA" sz="2800">
                <a:latin typeface="Arial" charset="0"/>
                <a:cs typeface="Arial" charset="0"/>
              </a:rPr>
              <a:t>демонстру</a:t>
            </a:r>
            <a:r>
              <a:rPr lang="uk-UA" sz="2800">
                <a:latin typeface="Arial" charset="0"/>
              </a:rPr>
              <a:t>вати</a:t>
            </a:r>
            <a:r>
              <a:rPr lang="uk-UA" sz="2800">
                <a:latin typeface="Arial" charset="0"/>
                <a:cs typeface="Arial" charset="0"/>
              </a:rPr>
              <a:t> переваги двійкової системи. Як результат робити, </a:t>
            </a:r>
            <a:r>
              <a:rPr lang="uk-UA" sz="2800">
                <a:latin typeface="Arial" charset="0"/>
              </a:rPr>
              <a:t>випустити</a:t>
            </a:r>
            <a:r>
              <a:rPr lang="uk-UA" sz="2800">
                <a:latin typeface="Arial" charset="0"/>
                <a:cs typeface="Arial" charset="0"/>
              </a:rPr>
              <a:t> публікацію.</a:t>
            </a:r>
            <a:endParaRPr lang="en-US" sz="2800">
              <a:latin typeface="Arial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800">
              <a:latin typeface="Arial" charset="0"/>
            </a:endParaRPr>
          </a:p>
        </p:txBody>
      </p:sp>
      <p:pic>
        <p:nvPicPr>
          <p:cNvPr id="36868" name="Picture 4" descr="C:\Program Files\Common Files\Microsoft Shared\Clipart\cagcat50\BS02064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0"/>
            <a:ext cx="1720850" cy="171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295400" y="61722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>
                <a:solidFill>
                  <a:schemeClr val="folHlink"/>
                </a:solidFill>
                <a:hlinkClick r:id="rId3" action="ppaction://hlinksldjump"/>
              </a:rPr>
              <a:t>Вам на допомогу!</a:t>
            </a:r>
            <a:endParaRPr lang="ru-RU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WordArt 3"/>
          <p:cNvSpPr>
            <a:spLocks noChangeArrowheads="1" noChangeShapeType="1" noTextEdit="1"/>
          </p:cNvSpPr>
          <p:nvPr/>
        </p:nvSpPr>
        <p:spPr bwMode="auto">
          <a:xfrm>
            <a:off x="1143000" y="914400"/>
            <a:ext cx="729615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У В  А Г А!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62000" y="24384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85800" y="25146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838200" y="2438400"/>
            <a:ext cx="4953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b="1" dirty="0" smtClean="0">
                <a:latin typeface="Arial" charset="0"/>
              </a:rPr>
              <a:t>20.05.2013 </a:t>
            </a:r>
            <a:r>
              <a:rPr lang="uk-UA" sz="2800" b="1" dirty="0">
                <a:latin typeface="Arial" charset="0"/>
              </a:rPr>
              <a:t>року відбудеться </a:t>
            </a:r>
            <a:r>
              <a:rPr lang="uk-UA" sz="2800" b="1" dirty="0" smtClean="0">
                <a:latin typeface="Arial" charset="0"/>
              </a:rPr>
              <a:t>підсумкова конференція, присвячена </a:t>
            </a:r>
            <a:r>
              <a:rPr lang="uk-UA" sz="2800" b="1" dirty="0">
                <a:latin typeface="Arial" charset="0"/>
              </a:rPr>
              <a:t>числовим системам. Кожній із груп підготуватись до презентації своїх робіт.</a:t>
            </a:r>
            <a:endParaRPr lang="ru-RU" sz="2800" b="1" dirty="0">
              <a:latin typeface="Arial" charset="0"/>
            </a:endParaRPr>
          </a:p>
        </p:txBody>
      </p:sp>
      <p:pic>
        <p:nvPicPr>
          <p:cNvPr id="37896" name="Picture 8" descr="C:\Program Files\Common Files\Microsoft Shared\Clipart\cagcat50\BD06518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14600"/>
            <a:ext cx="3490913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  <p:bldP spid="3789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WordArt 3"/>
          <p:cNvSpPr>
            <a:spLocks noChangeArrowheads="1" noChangeShapeType="1" noTextEdit="1"/>
          </p:cNvSpPr>
          <p:nvPr/>
        </p:nvSpPr>
        <p:spPr bwMode="auto">
          <a:xfrm>
            <a:off x="1143000" y="1524000"/>
            <a:ext cx="7296150" cy="403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2319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Бажаю вам</a:t>
            </a:r>
          </a:p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успіхів!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</p:bldLst>
  </p:timing>
</p:sld>
</file>

<file path=ppt/theme/theme1.xml><?xml version="1.0" encoding="utf-8"?>
<a:theme xmlns:a="http://schemas.openxmlformats.org/drawingml/2006/main" name="Природа">
  <a:themeElements>
    <a:clrScheme name="">
      <a:dk1>
        <a:srgbClr val="666699"/>
      </a:dk1>
      <a:lt1>
        <a:srgbClr val="FFFFCC"/>
      </a:lt1>
      <a:dk2>
        <a:srgbClr val="687FCA"/>
      </a:dk2>
      <a:lt2>
        <a:srgbClr val="192449"/>
      </a:lt2>
      <a:accent1>
        <a:srgbClr val="C9DDF1"/>
      </a:accent1>
      <a:accent2>
        <a:srgbClr val="FAC164"/>
      </a:accent2>
      <a:accent3>
        <a:srgbClr val="B9C0E1"/>
      </a:accent3>
      <a:accent4>
        <a:srgbClr val="DADAAE"/>
      </a:accent4>
      <a:accent5>
        <a:srgbClr val="E1EBF7"/>
      </a:accent5>
      <a:accent6>
        <a:srgbClr val="E3AF5A"/>
      </a:accent6>
      <a:hlink>
        <a:srgbClr val="111109"/>
      </a:hlink>
      <a:folHlink>
        <a:srgbClr val="C3E684"/>
      </a:folHlink>
    </a:clrScheme>
    <a:fontScheme name="Природ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ирода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Designs\Природа.pot</Template>
  <TotalTime>136</TotalTime>
  <Words>281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Природа</vt:lpstr>
      <vt:lpstr>Документ</vt:lpstr>
      <vt:lpstr> </vt:lpstr>
      <vt:lpstr>Проведемо дослідження, щоб з'ясувати :</vt:lpstr>
      <vt:lpstr>Наша мета:</vt:lpstr>
      <vt:lpstr>Об'єднаємось у три групи, кожна з яких дослідить:</vt:lpstr>
      <vt:lpstr>Завдання для І групи:</vt:lpstr>
      <vt:lpstr>Завдання для ІІ групи: </vt:lpstr>
      <vt:lpstr>Завдання для ІІІ групи:</vt:lpstr>
      <vt:lpstr>Презентация PowerPoint</vt:lpstr>
      <vt:lpstr>Презентация PowerPoint</vt:lpstr>
      <vt:lpstr>Рекомендовані джерела інформації: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PC</cp:lastModifiedBy>
  <cp:revision>42</cp:revision>
  <cp:lastPrinted>1601-01-01T00:00:00Z</cp:lastPrinted>
  <dcterms:created xsi:type="dcterms:W3CDTF">2007-03-15T12:10:11Z</dcterms:created>
  <dcterms:modified xsi:type="dcterms:W3CDTF">2013-05-21T15:49:57Z</dcterms:modified>
</cp:coreProperties>
</file>